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75" r:id="rId5"/>
    <p:sldId id="271" r:id="rId6"/>
    <p:sldId id="260" r:id="rId7"/>
    <p:sldId id="257" r:id="rId8"/>
    <p:sldId id="263" r:id="rId9"/>
    <p:sldId id="259" r:id="rId10"/>
    <p:sldId id="262" r:id="rId11"/>
    <p:sldId id="265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006" autoAdjust="0"/>
  </p:normalViewPr>
  <p:slideViewPr>
    <p:cSldViewPr snapToGrid="0">
      <p:cViewPr varScale="1">
        <p:scale>
          <a:sx n="54" d="100"/>
          <a:sy n="54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4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7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7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2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6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3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3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2741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3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1606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84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90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1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A901E-E236-4C68-8DE4-F89BAC060755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7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81825"/>
            <a:ext cx="10206038" cy="5076088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Health In Newark, </a:t>
            </a:r>
            <a:r>
              <a:rPr lang="en-US" sz="5400" dirty="0" smtClean="0">
                <a:solidFill>
                  <a:schemeClr val="tx1"/>
                </a:solidFill>
              </a:rPr>
              <a:t>NJ: </a:t>
            </a:r>
            <a:r>
              <a:rPr lang="en-US" sz="5400" dirty="0">
                <a:solidFill>
                  <a:schemeClr val="tx1"/>
                </a:solidFill>
              </a:rPr>
              <a:t>D</a:t>
            </a:r>
            <a:r>
              <a:rPr lang="en-US" sz="5400" dirty="0" smtClean="0">
                <a:solidFill>
                  <a:schemeClr val="tx1"/>
                </a:solidFill>
              </a:rPr>
              <a:t>iabetes Action Plan</a:t>
            </a:r>
            <a:endParaRPr lang="en-US" sz="5400" dirty="0" smtClean="0">
              <a:solidFill>
                <a:schemeClr val="tx1"/>
              </a:solidFill>
            </a:endParaRP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Student’s Name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6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 Details of Newark NJ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population of Newark is 282,000 </a:t>
            </a:r>
          </a:p>
          <a:p>
            <a:r>
              <a:rPr lang="en-US" sz="2800" dirty="0" smtClean="0"/>
              <a:t>The population is mainly composed of people aged 33</a:t>
            </a:r>
          </a:p>
          <a:p>
            <a:r>
              <a:rPr lang="en-US" sz="2800" dirty="0" smtClean="0"/>
              <a:t>Most households have an income of $37,642</a:t>
            </a:r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073" y="3118338"/>
            <a:ext cx="3661553" cy="33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8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338"/>
          </a:xfrm>
        </p:spPr>
        <p:txBody>
          <a:bodyPr/>
          <a:lstStyle/>
          <a:p>
            <a:pPr algn="ctr"/>
            <a:r>
              <a:rPr lang="en-US" dirty="0" smtClean="0"/>
              <a:t>Racial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1939"/>
            <a:ext cx="7986020" cy="461889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Blacks or African Americans comprise the largest racial group living in Newark NJ</a:t>
            </a:r>
          </a:p>
          <a:p>
            <a:r>
              <a:rPr lang="en-US" sz="2400" dirty="0" smtClean="0"/>
              <a:t>There are various racial groups living in Newark NJ – Blacks, Whites, Hispanics, Asian and others.</a:t>
            </a:r>
          </a:p>
          <a:p>
            <a:r>
              <a:rPr lang="en-US" sz="2400" dirty="0" smtClean="0"/>
              <a:t>Blacks make up to 49% of the population</a:t>
            </a:r>
          </a:p>
          <a:p>
            <a:r>
              <a:rPr lang="en-US" sz="2400" dirty="0" smtClean="0"/>
              <a:t>Whites comprise 10.5% of the population</a:t>
            </a:r>
          </a:p>
          <a:p>
            <a:r>
              <a:rPr lang="en-US" sz="2400" dirty="0" smtClean="0"/>
              <a:t>Hispanic consist of 36.2% of the population</a:t>
            </a:r>
          </a:p>
          <a:p>
            <a:r>
              <a:rPr lang="en-US" sz="2400" dirty="0" smtClean="0"/>
              <a:t>Asians comprise 1.8% of the population</a:t>
            </a:r>
          </a:p>
          <a:p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369" y="2667061"/>
            <a:ext cx="4079631" cy="406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3315"/>
          </a:xfrm>
        </p:spPr>
        <p:txBody>
          <a:bodyPr/>
          <a:lstStyle/>
          <a:p>
            <a:r>
              <a:rPr lang="en-US" dirty="0" smtClean="0"/>
              <a:t>Health Status of people in Newark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963543" cy="393958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leading cause of deaths are chronic diseases like cancer, hypertension and diabetes.</a:t>
            </a:r>
          </a:p>
          <a:p>
            <a:r>
              <a:rPr lang="en-US" sz="2800" dirty="0" smtClean="0"/>
              <a:t>Out of ten deaths, seven are caused by chronic or infectious diseases every year</a:t>
            </a:r>
          </a:p>
          <a:p>
            <a:r>
              <a:rPr lang="en-US" sz="2800" dirty="0" smtClean="0"/>
              <a:t>Hospitalization rates of people suffering from chronic diseases are astronomical</a:t>
            </a:r>
            <a:endParaRPr lang="en-US" sz="28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765" y="1686398"/>
            <a:ext cx="4309928" cy="488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54348" cy="705633"/>
          </a:xfrm>
        </p:spPr>
        <p:txBody>
          <a:bodyPr/>
          <a:lstStyle/>
          <a:p>
            <a:r>
              <a:rPr lang="en-US" dirty="0" smtClean="0"/>
              <a:t>Marital Status in Newark, NJ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3332"/>
            <a:ext cx="6625340" cy="4396636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There are myriad people with different marital statuses living in Newark, NJ: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Those who are never married comprise 49.1% of the population.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Those separated make up to 3.7%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divorced make up 7.7%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widowed include 4.9%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now married comprise 34.5%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705" y="1402915"/>
            <a:ext cx="4533622" cy="506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51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Problem: High prevalence of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30401"/>
            <a:ext cx="7477111" cy="4833654"/>
          </a:xfrm>
        </p:spPr>
        <p:txBody>
          <a:bodyPr>
            <a:noAutofit/>
          </a:bodyPr>
          <a:lstStyle/>
          <a:p>
            <a:r>
              <a:rPr lang="en-US" sz="2400" dirty="0" smtClean="0"/>
              <a:t>Poor housing standards has increased vulnerability to diabetes(</a:t>
            </a:r>
            <a:r>
              <a:rPr lang="en-US" sz="2400" dirty="0" err="1" smtClean="0"/>
              <a:t>Padmanaban</a:t>
            </a:r>
            <a:r>
              <a:rPr lang="en-US" sz="2400" dirty="0" smtClean="0"/>
              <a:t> et al., 2020).</a:t>
            </a:r>
            <a:endParaRPr lang="en-US" sz="2400" dirty="0"/>
          </a:p>
          <a:p>
            <a:r>
              <a:rPr lang="en-US" sz="2400" dirty="0"/>
              <a:t>There is lack of health insurance that is linked with insufficient access to healthcare services like primary care.</a:t>
            </a:r>
          </a:p>
          <a:p>
            <a:r>
              <a:rPr lang="en-US" sz="2400" dirty="0"/>
              <a:t> </a:t>
            </a:r>
            <a:r>
              <a:rPr lang="en-US" sz="2400" dirty="0" smtClean="0"/>
              <a:t>The </a:t>
            </a:r>
            <a:r>
              <a:rPr lang="en-US" sz="2400" dirty="0"/>
              <a:t>poverty level of people residing in Newark NJ is high and they cannot access better quality health care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655" y="1419494"/>
            <a:ext cx="4037556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5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201537" cy="906049"/>
          </a:xfrm>
        </p:spPr>
        <p:txBody>
          <a:bodyPr/>
          <a:lstStyle/>
          <a:p>
            <a:r>
              <a:rPr lang="en-US" dirty="0" smtClean="0"/>
              <a:t>Social Determinants of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1526"/>
            <a:ext cx="5923882" cy="4365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a. Positive</a:t>
            </a:r>
          </a:p>
          <a:p>
            <a:r>
              <a:rPr lang="en-US" sz="2400" dirty="0" smtClean="0"/>
              <a:t>Appropriate social support</a:t>
            </a:r>
          </a:p>
          <a:p>
            <a:r>
              <a:rPr lang="en-US" sz="2400" dirty="0" smtClean="0"/>
              <a:t>Provision of enough food</a:t>
            </a:r>
          </a:p>
          <a:p>
            <a:r>
              <a:rPr lang="en-US" sz="2400" dirty="0" smtClean="0"/>
              <a:t>Well-developed transport systems</a:t>
            </a:r>
          </a:p>
          <a:p>
            <a:pPr marL="0" indent="0">
              <a:buNone/>
            </a:pPr>
            <a:r>
              <a:rPr lang="en-US" sz="2400" dirty="0" smtClean="0"/>
              <a:t>b. Negative</a:t>
            </a:r>
          </a:p>
          <a:p>
            <a:r>
              <a:rPr lang="en-US" sz="2400" dirty="0" smtClean="0"/>
              <a:t>Discrimination</a:t>
            </a:r>
          </a:p>
          <a:p>
            <a:r>
              <a:rPr lang="en-US" sz="2400" dirty="0" smtClean="0"/>
              <a:t>Low income levels</a:t>
            </a:r>
          </a:p>
          <a:p>
            <a:r>
              <a:rPr lang="en-US" sz="2400" dirty="0" smtClean="0"/>
              <a:t>Drug addiction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400" y="1012521"/>
            <a:ext cx="4586600" cy="49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163959" cy="868471"/>
          </a:xfrm>
        </p:spPr>
        <p:txBody>
          <a:bodyPr/>
          <a:lstStyle/>
          <a:p>
            <a:r>
              <a:rPr lang="en-US" dirty="0" smtClean="0"/>
              <a:t>State Health Improvement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78071"/>
            <a:ext cx="7251641" cy="456329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state will equip health facilities with better medical equipment (Zha et al., 2020).</a:t>
            </a:r>
          </a:p>
          <a:p>
            <a:r>
              <a:rPr lang="en-US" sz="2400" dirty="0" smtClean="0"/>
              <a:t>Highly trained medical personnel will be recruited in medical facilities</a:t>
            </a:r>
          </a:p>
          <a:p>
            <a:r>
              <a:rPr lang="en-US" sz="2400" dirty="0" smtClean="0"/>
              <a:t>The state will seek to ensure health equity for every people to access</a:t>
            </a:r>
          </a:p>
          <a:p>
            <a:r>
              <a:rPr lang="en-US" sz="2400" dirty="0" smtClean="0"/>
              <a:t>The quality of care administered by health facilities will be enhanced </a:t>
            </a:r>
          </a:p>
          <a:p>
            <a:r>
              <a:rPr lang="en-US" sz="2400" dirty="0" smtClean="0"/>
              <a:t>New hospital facilities will be developed to meet the high number of patients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974" y="1227552"/>
            <a:ext cx="4263025" cy="50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3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31" y="100014"/>
            <a:ext cx="7169307" cy="124027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Action </a:t>
            </a:r>
            <a:r>
              <a:rPr lang="en-US" dirty="0" smtClean="0"/>
              <a:t>Plan for </a:t>
            </a:r>
            <a:r>
              <a:rPr lang="en-US" dirty="0"/>
              <a:t>diabetes </a:t>
            </a:r>
            <a:r>
              <a:rPr lang="en-US" dirty="0" smtClean="0"/>
              <a:t>: </a:t>
            </a:r>
            <a:r>
              <a:rPr lang="en-US" dirty="0" smtClean="0"/>
              <a:t>Self-Management Education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3372"/>
            <a:ext cx="7176485" cy="388077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romanLcPeriod"/>
            </a:pPr>
            <a:r>
              <a:rPr lang="en-US" sz="2400" dirty="0" smtClean="0"/>
              <a:t>Creation of more awareness on the management of diabetes (</a:t>
            </a:r>
            <a:r>
              <a:rPr lang="en-US" sz="2400" dirty="0" err="1" smtClean="0"/>
              <a:t>DallaPiazza</a:t>
            </a:r>
            <a:r>
              <a:rPr lang="en-US" sz="2400" dirty="0" smtClean="0"/>
              <a:t> et al., 2020). </a:t>
            </a:r>
          </a:p>
          <a:p>
            <a:pPr marL="514350" indent="-514350">
              <a:buAutoNum type="romanLcPeriod"/>
            </a:pPr>
            <a:r>
              <a:rPr lang="en-US" sz="2400" dirty="0" smtClean="0"/>
              <a:t>Increasing the number of hospitals to provide diagnosis, medication and treatment to people with diabetes.</a:t>
            </a:r>
          </a:p>
          <a:p>
            <a:pPr marL="514350" indent="-514350">
              <a:buAutoNum type="romanLcPeriod"/>
            </a:pPr>
            <a:r>
              <a:rPr lang="en-US" sz="2400" dirty="0" smtClean="0"/>
              <a:t>Performing yearly vaccinations on natives of the state.</a:t>
            </a:r>
          </a:p>
          <a:p>
            <a:pPr marL="514350" indent="-514350">
              <a:buAutoNum type="romanLcPeriod"/>
            </a:pPr>
            <a:r>
              <a:rPr lang="en-US" sz="2400" dirty="0" smtClean="0"/>
              <a:t>Encouraging people to consider having balanced diet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820" y="951978"/>
            <a:ext cx="4122368" cy="53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8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464584" cy="793315"/>
          </a:xfrm>
        </p:spPr>
        <p:txBody>
          <a:bodyPr/>
          <a:lstStyle/>
          <a:p>
            <a:r>
              <a:rPr lang="en-US" dirty="0" smtClean="0"/>
              <a:t>Signs of Diversity and Inclusivity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94160"/>
            <a:ext cx="5936408" cy="425273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Newark recognizes the rights of the LGBT community like the African American Office of Gay Concerns (AAOGC).</a:t>
            </a:r>
          </a:p>
          <a:p>
            <a:r>
              <a:rPr lang="en-US" sz="2000" dirty="0" smtClean="0"/>
              <a:t>Also, people from different multicultural backgrounds live within Newark such as Hispanics, African Americans, Chinese and the Whites.</a:t>
            </a:r>
          </a:p>
          <a:p>
            <a:r>
              <a:rPr lang="en-US" sz="2000" dirty="0" smtClean="0"/>
              <a:t>Schools have rolled out LGBT curriculum program </a:t>
            </a:r>
          </a:p>
          <a:p>
            <a:endParaRPr lang="en-US" sz="20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107" y="1694160"/>
            <a:ext cx="5193669" cy="454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9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378984" cy="1320800"/>
          </a:xfrm>
        </p:spPr>
        <p:txBody>
          <a:bodyPr/>
          <a:lstStyle/>
          <a:p>
            <a:pPr algn="ctr"/>
            <a:r>
              <a:rPr lang="en-US" dirty="0" smtClean="0"/>
              <a:t>Health Policy: Adopting health insurance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241198" cy="4315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Some of the health insurance plans to be adopted include: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Care health plan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Health companion individual 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Health maintenance organization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Affordable Care Act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Implications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Quality care to patients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Increased access to health care services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877" y="2755726"/>
            <a:ext cx="4234895" cy="39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3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Zha, P., Qureshi, R., Porter, S., Chao, Y. Y., </a:t>
            </a:r>
            <a:r>
              <a:rPr lang="en-US" dirty="0" err="1" smtClean="0"/>
              <a:t>Pacquiao</a:t>
            </a:r>
            <a:r>
              <a:rPr lang="en-US" dirty="0" smtClean="0"/>
              <a:t>, D., Chase, S., &amp; O’Brien-Richardson, P. (2020). Utilizing a mobile health intervention to manage hypertension in an underserved community. </a:t>
            </a:r>
            <a:r>
              <a:rPr lang="en-US" i="1" dirty="0" smtClean="0"/>
              <a:t>Western Journal of Nursing Research</a:t>
            </a:r>
            <a:r>
              <a:rPr lang="en-US" dirty="0" smtClean="0"/>
              <a:t>, </a:t>
            </a:r>
            <a:r>
              <a:rPr lang="en-US" i="1" dirty="0" smtClean="0"/>
              <a:t>42</a:t>
            </a:r>
            <a:r>
              <a:rPr lang="en-US" dirty="0" smtClean="0"/>
              <a:t>(3), 201-209.</a:t>
            </a:r>
          </a:p>
          <a:p>
            <a:r>
              <a:rPr lang="en-US" dirty="0" smtClean="0"/>
              <a:t>DallaPiazza, M., </a:t>
            </a:r>
            <a:r>
              <a:rPr lang="en-US" dirty="0" err="1" smtClean="0"/>
              <a:t>Ayyala</a:t>
            </a:r>
            <a:r>
              <a:rPr lang="en-US" dirty="0" smtClean="0"/>
              <a:t>, M. S., &amp; Soto-Greene, M. L. (2020). Empowering future physicians to advocate for health equity: A blueprint for a longitudinal thread in undergraduate medical education. </a:t>
            </a:r>
            <a:r>
              <a:rPr lang="en-US" i="1" dirty="0" smtClean="0"/>
              <a:t>Medical Teacher</a:t>
            </a:r>
            <a:r>
              <a:rPr lang="en-US" dirty="0" smtClean="0"/>
              <a:t>, 1-7.</a:t>
            </a:r>
          </a:p>
          <a:p>
            <a:r>
              <a:rPr lang="en-US" dirty="0" smtClean="0"/>
              <a:t>Padmanaban, V., </a:t>
            </a:r>
            <a:r>
              <a:rPr lang="en-US" dirty="0" err="1" smtClean="0"/>
              <a:t>Fallah</a:t>
            </a:r>
            <a:r>
              <a:rPr lang="en-US" dirty="0" smtClean="0"/>
              <a:t>, P., </a:t>
            </a:r>
            <a:r>
              <a:rPr lang="en-US" dirty="0" err="1" smtClean="0"/>
              <a:t>Jayaraman</a:t>
            </a:r>
            <a:r>
              <a:rPr lang="en-US" dirty="0" smtClean="0"/>
              <a:t>, S., Peck, G. L., &amp; </a:t>
            </a:r>
            <a:r>
              <a:rPr lang="en-US" dirty="0" err="1" smtClean="0"/>
              <a:t>Sifri</a:t>
            </a:r>
            <a:r>
              <a:rPr lang="en-US" dirty="0" smtClean="0"/>
              <a:t>, Z. (2020). Integrating a Novel Global Surgery and Health Inequity Course to the Surgical Clerkship. </a:t>
            </a:r>
            <a:r>
              <a:rPr lang="en-US" i="1" dirty="0" smtClean="0"/>
              <a:t>Journal of Surgical Education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0864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319</TotalTime>
  <Words>640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Facet</vt:lpstr>
      <vt:lpstr>PowerPoint Presentation</vt:lpstr>
      <vt:lpstr>Demographic Details of Newark NJ</vt:lpstr>
      <vt:lpstr>Racial Distribution</vt:lpstr>
      <vt:lpstr>Health Status of people in Newark</vt:lpstr>
      <vt:lpstr>Marital Status in Newark, NJ</vt:lpstr>
      <vt:lpstr>Health Problem: High prevalence of Diabetes</vt:lpstr>
      <vt:lpstr>Social Determinants of Health</vt:lpstr>
      <vt:lpstr>State Health Improvement Plan</vt:lpstr>
      <vt:lpstr>Action Plan for diabetes : Self-Management Education  </vt:lpstr>
      <vt:lpstr>Signs of Diversity and Inclusivity</vt:lpstr>
      <vt:lpstr>Health Policy: Adopting health insurance plans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Windows User</cp:lastModifiedBy>
  <cp:revision>26</cp:revision>
  <dcterms:created xsi:type="dcterms:W3CDTF">2020-09-15T13:06:49Z</dcterms:created>
  <dcterms:modified xsi:type="dcterms:W3CDTF">2020-09-16T06:29:27Z</dcterms:modified>
</cp:coreProperties>
</file>